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59" r:id="rId6"/>
    <p:sldId id="260" r:id="rId7"/>
    <p:sldId id="271" r:id="rId8"/>
    <p:sldId id="274" r:id="rId9"/>
    <p:sldId id="272" r:id="rId10"/>
    <p:sldId id="273" r:id="rId11"/>
    <p:sldId id="275" r:id="rId12"/>
    <p:sldId id="276" r:id="rId13"/>
    <p:sldId id="277" r:id="rId14"/>
    <p:sldId id="278" r:id="rId15"/>
    <p:sldId id="262" r:id="rId16"/>
    <p:sldId id="26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676" autoAdjust="0"/>
  </p:normalViewPr>
  <p:slideViewPr>
    <p:cSldViewPr snapToGrid="0">
      <p:cViewPr varScale="1">
        <p:scale>
          <a:sx n="71" d="100"/>
          <a:sy n="71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EC93-4196-4F8A-B984-FBC2D70317C1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8447F-7CF1-429E-B3E6-51E321D18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9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0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2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02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03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15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1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03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038226" y="989014"/>
            <a:ext cx="10082213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7932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0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1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08E2-1847-4A3D-8E33-C40AD499E9B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0157-25F1-456D-B8DF-6E8DDB380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Keuzedeel Verdieping Diergedrag, ethiek en dierenwelzijn</a:t>
            </a:r>
          </a:p>
          <a:p>
            <a:r>
              <a:rPr lang="nl-NL" dirty="0" smtClean="0"/>
              <a:t>Les </a:t>
            </a:r>
            <a:r>
              <a:rPr lang="nl-NL" dirty="0" smtClean="0"/>
              <a:t>3 – Wetgeving en dierenwelzijn</a:t>
            </a:r>
            <a:endParaRPr lang="nl-NL" dirty="0" smtClean="0"/>
          </a:p>
          <a:p>
            <a:r>
              <a:rPr lang="nl-NL" dirty="0" smtClean="0"/>
              <a:t>29 </a:t>
            </a:r>
            <a:r>
              <a:rPr lang="nl-NL" dirty="0" smtClean="0"/>
              <a:t>mei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74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Huisdierenlijst (voorheen positieflijst)</a:t>
            </a:r>
            <a:endParaRPr lang="nl-NL" dirty="0"/>
          </a:p>
          <a:p>
            <a:r>
              <a:rPr lang="nl-NL" dirty="0" smtClean="0"/>
              <a:t>3 lijsten: te houden, niet te houden en houden onder voorwaarden</a:t>
            </a:r>
          </a:p>
          <a:p>
            <a:r>
              <a:rPr lang="nl-NL" dirty="0" smtClean="0"/>
              <a:t>Opdracht: zoek eens op welke soorten gehouden mogen worden?</a:t>
            </a:r>
          </a:p>
        </p:txBody>
      </p:sp>
    </p:spTree>
    <p:extLst>
      <p:ext uri="{BB962C8B-B14F-4D97-AF65-F5344CB8AC3E}">
        <p14:creationId xmlns:p14="http://schemas.microsoft.com/office/powerpoint/2010/main" val="42470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Huisdierenlijst (voorheen positieflijst)</a:t>
            </a:r>
            <a:endParaRPr lang="nl-NL" dirty="0"/>
          </a:p>
          <a:p>
            <a:r>
              <a:rPr lang="nl-NL" dirty="0" smtClean="0"/>
              <a:t>Stellingen:</a:t>
            </a:r>
          </a:p>
          <a:p>
            <a:pPr lvl="1"/>
            <a:r>
              <a:rPr lang="nl-NL" sz="2800" dirty="0" smtClean="0"/>
              <a:t>De huisdierlijst is een verbetering op welzijnsgebied voor dieren</a:t>
            </a:r>
          </a:p>
          <a:p>
            <a:pPr lvl="1"/>
            <a:r>
              <a:rPr lang="nl-NL" sz="2800" dirty="0" smtClean="0"/>
              <a:t>De huisdierlijst moet voor alle diersoorten ingevoerd worden</a:t>
            </a:r>
          </a:p>
          <a:p>
            <a:pPr lvl="1"/>
            <a:endParaRPr lang="nl-NL" sz="2800" dirty="0"/>
          </a:p>
          <a:p>
            <a:r>
              <a:rPr lang="nl-NL" dirty="0" smtClean="0"/>
              <a:t>Welke tips heb jij voor de adviescommissie m.b.t. de beoordelingssystematiek?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386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7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44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  <a:r>
              <a:rPr lang="nl-NL" dirty="0" smtClean="0"/>
              <a:t>les </a:t>
            </a:r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Introductie dierwetgeving Nederland</a:t>
            </a:r>
          </a:p>
          <a:p>
            <a:r>
              <a:rPr lang="nl-NL" dirty="0" smtClean="0"/>
              <a:t>Opdracht wet Dieren/ Besluit Houders van Dieren</a:t>
            </a:r>
          </a:p>
          <a:p>
            <a:r>
              <a:rPr lang="nl-NL" dirty="0" smtClean="0"/>
              <a:t>Huisdierenlijst (positieflijst)</a:t>
            </a:r>
          </a:p>
          <a:p>
            <a:r>
              <a:rPr lang="nl-NL" dirty="0" smtClean="0"/>
              <a:t>Evaluatie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63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student…</a:t>
            </a:r>
          </a:p>
          <a:p>
            <a:r>
              <a:rPr lang="nl-NL" dirty="0" smtClean="0"/>
              <a:t>Kan de opbouw van een wet noemen</a:t>
            </a:r>
          </a:p>
          <a:p>
            <a:r>
              <a:rPr lang="nl-NL" dirty="0" smtClean="0"/>
              <a:t>Kan wettelijke informatie over het houden en verzorgen van dieren opzoeken</a:t>
            </a:r>
          </a:p>
          <a:p>
            <a:r>
              <a:rPr lang="nl-NL" dirty="0" smtClean="0"/>
              <a:t>Kan de huidige stand van zaken rondom de huisdierenlijst benoemen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3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ziet een wet eruit?</a:t>
            </a:r>
          </a:p>
          <a:p>
            <a:pPr lvl="1"/>
            <a:r>
              <a:rPr lang="nl-NL" sz="2800" dirty="0" smtClean="0"/>
              <a:t>Begint met algemene begrippen en eindigt met strafmaat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03" y="2928290"/>
            <a:ext cx="6127889" cy="37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ziet een wet eruit?</a:t>
            </a:r>
          </a:p>
          <a:p>
            <a:pPr lvl="1"/>
            <a:r>
              <a:rPr lang="nl-NL" sz="2800" dirty="0" smtClean="0"/>
              <a:t>Begint met algemene begrippen en eindigt met strafmaat</a:t>
            </a:r>
          </a:p>
          <a:p>
            <a:pPr lvl="1"/>
            <a:r>
              <a:rPr lang="nl-NL" sz="2800" dirty="0" smtClean="0"/>
              <a:t>1 januari 2013: Wet Dieren, met daarbij het Besluit Houders van Dieren (</a:t>
            </a:r>
            <a:r>
              <a:rPr lang="nl-NL" sz="2800" dirty="0" err="1" smtClean="0"/>
              <a:t>BHvD</a:t>
            </a:r>
            <a:r>
              <a:rPr lang="nl-NL" sz="2800" dirty="0" smtClean="0"/>
              <a:t>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668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wet Dieren en </a:t>
            </a:r>
            <a:r>
              <a:rPr lang="nl-NL" dirty="0" err="1" smtClean="0"/>
              <a:t>BHvD</a:t>
            </a:r>
            <a:endParaRPr lang="nl-NL" dirty="0" smtClean="0"/>
          </a:p>
          <a:p>
            <a:r>
              <a:rPr lang="nl-NL" dirty="0" smtClean="0"/>
              <a:t>Klassikale nabespreking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Huisdierenlijst (voorheen positieflijst)</a:t>
            </a:r>
          </a:p>
          <a:p>
            <a:r>
              <a:rPr lang="nl-NL" dirty="0" smtClean="0"/>
              <a:t>Per 1 februari 2015</a:t>
            </a:r>
          </a:p>
          <a:p>
            <a:r>
              <a:rPr lang="nl-NL" dirty="0" smtClean="0"/>
              <a:t>Veel discussie!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39991" t="16264" r="20298" b="4921"/>
          <a:stretch/>
        </p:blipFill>
        <p:spPr>
          <a:xfrm>
            <a:off x="8034617" y="870419"/>
            <a:ext cx="3630706" cy="40533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8116" t="13883" r="38461" b="8921"/>
          <a:stretch/>
        </p:blipFill>
        <p:spPr>
          <a:xfrm>
            <a:off x="3899647" y="2723030"/>
            <a:ext cx="4134970" cy="41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Huisdierenlijst (voorheen positieflijst)</a:t>
            </a:r>
          </a:p>
          <a:p>
            <a:r>
              <a:rPr lang="nl-NL" dirty="0" smtClean="0"/>
              <a:t>2014 gestart met opstellen positieflijst voor zoogdieren: zoogdiersoorten die zonder specialistische kennis en kunde en gevaar voor mens of dier gehouden kunnen worden</a:t>
            </a:r>
          </a:p>
          <a:p>
            <a:r>
              <a:rPr lang="nl-NL" dirty="0" smtClean="0"/>
              <a:t>Eerste groep eind 2014 beoordeeld en op positieflijst 2015 geplaatst (soorten die wel of niet gehouden mogen worden)</a:t>
            </a:r>
          </a:p>
          <a:p>
            <a:r>
              <a:rPr lang="nl-NL" dirty="0" smtClean="0"/>
              <a:t>In 2015 is beoordelingsprocedure aangescherpt</a:t>
            </a:r>
          </a:p>
          <a:p>
            <a:r>
              <a:rPr lang="nl-NL" dirty="0" smtClean="0"/>
              <a:t>Positieflijst 2017 opgesteld </a:t>
            </a:r>
            <a:r>
              <a:rPr lang="nl-NL" dirty="0" err="1" smtClean="0"/>
              <a:t>nav</a:t>
            </a:r>
            <a:r>
              <a:rPr lang="nl-NL" dirty="0" smtClean="0"/>
              <a:t> nieuwere beoordelingsprocedure -&gt; afgekeurd door College van Beroep voor het beroepsleven!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9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Huisdierenlijst (voorheen positieflijst)</a:t>
            </a:r>
          </a:p>
          <a:p>
            <a:r>
              <a:rPr lang="nl-NL" dirty="0" smtClean="0"/>
              <a:t>Gevolg: er moet een nieuwe beoordelingssystematiek ontwikkeld worden: eenvoudiger, onafhankelijker en doorzichtiger</a:t>
            </a:r>
            <a:endParaRPr lang="nl-NL" dirty="0" smtClean="0"/>
          </a:p>
          <a:p>
            <a:r>
              <a:rPr lang="nl-NL" dirty="0" smtClean="0"/>
              <a:t>Juli 2017: (</a:t>
            </a:r>
            <a:r>
              <a:rPr lang="nl-NL" dirty="0" err="1" smtClean="0"/>
              <a:t>inter</a:t>
            </a:r>
            <a:r>
              <a:rPr lang="nl-NL" dirty="0" smtClean="0"/>
              <a:t>)nationale experts benaderd</a:t>
            </a:r>
          </a:p>
          <a:p>
            <a:r>
              <a:rPr lang="nl-NL" dirty="0" smtClean="0"/>
              <a:t>Aug 2017: commissie met experts opgesteld om advies over de beoordelingssystematiek te geven.</a:t>
            </a:r>
          </a:p>
          <a:p>
            <a:r>
              <a:rPr lang="nl-NL" dirty="0" smtClean="0"/>
              <a:t>Medio 2018: had een voorstel ingediend moeten worden.</a:t>
            </a:r>
          </a:p>
          <a:p>
            <a:r>
              <a:rPr lang="nl-NL" dirty="0" smtClean="0"/>
              <a:t>Nu: ontwikkelen beoordelingssystematiek ligt stil, positieflijst van 2015 geldt nog.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1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00FBA2-1B86-46A0-A57E-21BD68B716FB}" vid="{2910FF4C-1888-4DF7-B110-768B551AD8D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6906FEACE5F47B5E6E378C54287BA" ma:contentTypeVersion="0" ma:contentTypeDescription="Een nieuw document maken." ma:contentTypeScope="" ma:versionID="a27f6fd5eb186b3874039d4bb40074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86072b19df990a9f41351d0c0506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281C1-E0F7-4E3F-A563-6E66872D4F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002C5-E6C0-4558-8B06-43CCA446D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0C5079-E0C3-4948-A7D9-C507815EFA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341</Words>
  <Application>Microsoft Office PowerPoint</Application>
  <PresentationFormat>Breedbeeld</PresentationFormat>
  <Paragraphs>53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Thema1</vt:lpstr>
      <vt:lpstr>PowerPoint-presentatie</vt:lpstr>
      <vt:lpstr>Inhoud les 3</vt:lpstr>
      <vt:lpstr>Leerdoelen</vt:lpstr>
      <vt:lpstr>Dierwetgeving</vt:lpstr>
      <vt:lpstr>Dierwetgeving</vt:lpstr>
      <vt:lpstr>Dierwetgeving</vt:lpstr>
      <vt:lpstr>Dierwetgeving</vt:lpstr>
      <vt:lpstr>Dierwetgeving</vt:lpstr>
      <vt:lpstr>Dierwetgeving</vt:lpstr>
      <vt:lpstr>Dierwetgeving</vt:lpstr>
      <vt:lpstr>Dierwetgeving</vt:lpstr>
      <vt:lpstr>Evaluatie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Marjan Kollen-Romeijn</cp:lastModifiedBy>
  <cp:revision>23</cp:revision>
  <dcterms:created xsi:type="dcterms:W3CDTF">2018-05-14T18:44:55Z</dcterms:created>
  <dcterms:modified xsi:type="dcterms:W3CDTF">2018-05-28T13:52:44Z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0x010100D496906FEACE5F47B5E6E378C54287BA</vt:lpwstr>
  </property>
  <property fmtid="{D5CDD505-2E9C-101B-9397-08002B2CF9AE}" pid="3" name="IsMyDocuments">
    <vt:bool>true</vt:bool>
  </property>
</Properties>
</file>